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7" r:id="rId2"/>
    <p:sldId id="336" r:id="rId3"/>
    <p:sldId id="338" r:id="rId4"/>
    <p:sldId id="339" r:id="rId5"/>
    <p:sldId id="340" r:id="rId6"/>
    <p:sldId id="341" r:id="rId7"/>
    <p:sldId id="342" r:id="rId8"/>
    <p:sldId id="343" r:id="rId9"/>
    <p:sldId id="344" r:id="rId10"/>
  </p:sldIdLst>
  <p:sldSz cx="9144000" cy="6858000" type="screen4x3"/>
  <p:notesSz cx="6794500" cy="9906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DF6FF"/>
    <a:srgbClr val="0033CC"/>
    <a:srgbClr val="FF00FF"/>
    <a:srgbClr val="044086"/>
    <a:srgbClr val="000066"/>
    <a:srgbClr val="FFCC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5" autoAdjust="0"/>
    <p:restoredTop sz="88000" autoAdjust="0"/>
  </p:normalViewPr>
  <p:slideViewPr>
    <p:cSldViewPr snapToGrid="0">
      <p:cViewPr varScale="1">
        <p:scale>
          <a:sx n="112" d="100"/>
          <a:sy n="112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4002" y="-7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8C50603B-C10D-4633-9B40-05756800FD45}" type="datetime1">
              <a:rPr lang="en-AU"/>
              <a:pPr>
                <a:defRPr/>
              </a:pPr>
              <a:t>19/2/17</a:t>
            </a:fld>
            <a:endParaRPr lang="en-AU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9891E3AD-5C26-4E4C-8EB0-494B8082357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503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70088" y="485775"/>
            <a:ext cx="2486025" cy="221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2575" y="2859088"/>
            <a:ext cx="63373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041400" y="122238"/>
            <a:ext cx="555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AU" sz="1400" dirty="0" smtClean="0">
                <a:latin typeface="Calibri" pitchFamily="34" charset="0"/>
                <a:cs typeface="+mn-cs"/>
              </a:rPr>
              <a:t>Curriculum into the classroom  presentation  Version 19 September 2011</a:t>
            </a:r>
          </a:p>
        </p:txBody>
      </p:sp>
    </p:spTree>
    <p:extLst>
      <p:ext uri="{BB962C8B-B14F-4D97-AF65-F5344CB8AC3E}">
        <p14:creationId xmlns:p14="http://schemas.microsoft.com/office/powerpoint/2010/main" val="139369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dirty="0" smtClean="0"/>
              <a:t>(Pic:</a:t>
            </a:r>
            <a:r>
              <a:rPr lang="en-AU" altLang="en-US" baseline="0" dirty="0" smtClean="0"/>
              <a:t> David Fittell)</a:t>
            </a: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z="800" dirty="0" smtClean="0"/>
              <a:t>(Pic:</a:t>
            </a:r>
            <a:r>
              <a:rPr lang="en-AU" altLang="en-US" sz="800" baseline="0" dirty="0" smtClean="0"/>
              <a:t> David Fittell)</a:t>
            </a:r>
            <a:endParaRPr lang="en-AU" alt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33550" y="485775"/>
            <a:ext cx="2959100" cy="221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99745A-44E3-40F5-89F4-0971CD785C0E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807" y="6590629"/>
            <a:ext cx="1308100" cy="228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00294" y="6543693"/>
            <a:ext cx="194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A9EF3-C4B0-F045-B052-BD81C012FA1C}" type="slidenum">
              <a:rPr lang="en-AU" sz="500" b="0" smtClean="0"/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AU" sz="500" b="0" dirty="0" smtClean="0"/>
              <a:t>  of 9</a:t>
            </a:r>
          </a:p>
          <a:p>
            <a:pPr algn="l" rtl="0"/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CIC_Y03-04Band_U2_SS_PurOfLocGovernment</a:t>
            </a:r>
          </a:p>
        </p:txBody>
      </p:sp>
      <p:pic>
        <p:nvPicPr>
          <p:cNvPr id="9" name="Picture 8" descr="DETE ne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090" y="6628332"/>
            <a:ext cx="1482898" cy="183331"/>
          </a:xfrm>
          <a:prstGeom prst="rect">
            <a:avLst/>
          </a:prstGeom>
        </p:spPr>
      </p:pic>
      <p:pic>
        <p:nvPicPr>
          <p:cNvPr id="10" name="Picture 9" descr="C2CIco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4" y="6520911"/>
            <a:ext cx="424150" cy="1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MS PGothic" pitchFamily="34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MS PGothic" pitchFamily="34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MS PGothic" pitchFamily="34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MS PGothic" pitchFamily="34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ＭＳ Ｐゴシック" pitchFamily="-10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ＭＳ Ｐゴシック" pitchFamily="-10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ＭＳ Ｐゴシック" pitchFamily="-10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8047_C2C\Civics Citizenship\Art\New Avatars\Civ_Y3-6_Avatars_Kauri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253" y="1425207"/>
            <a:ext cx="2600988" cy="48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258424" y="1229360"/>
            <a:ext cx="4072775" cy="2062480"/>
          </a:xfrm>
          <a:prstGeom prst="wedgeRoundRectCallout">
            <a:avLst>
              <a:gd name="adj1" fmla="val -81488"/>
              <a:gd name="adj2" fmla="val -635"/>
              <a:gd name="adj3" fmla="val 16667"/>
            </a:avLst>
          </a:prstGeom>
          <a:solidFill>
            <a:srgbClr val="8EB4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0" dirty="0">
                <a:solidFill>
                  <a:schemeClr val="tx1"/>
                </a:solidFill>
              </a:rPr>
              <a:t>My Dad has just paid his rates bill to the council. </a:t>
            </a:r>
            <a:br>
              <a:rPr lang="en-AU" sz="2400" b="0" dirty="0">
                <a:solidFill>
                  <a:schemeClr val="tx1"/>
                </a:solidFill>
              </a:rPr>
            </a:br>
            <a:r>
              <a:rPr lang="en-AU" sz="2400" b="0" dirty="0">
                <a:solidFill>
                  <a:schemeClr val="tx1"/>
                </a:solidFill>
              </a:rPr>
              <a:t>I’d like to know what they do with all that money.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422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Purpose of local government  </a:t>
            </a:r>
            <a:endParaRPr lang="en-AU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8047_C2C\Civics Citizenship\Art\New Avatars\Civ_Y3-6_Avatars_Kauri_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2720" y="1402080"/>
            <a:ext cx="2237618" cy="48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640" y="259308"/>
            <a:ext cx="91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595959"/>
                </a:solidFill>
              </a:rPr>
              <a:t>Local government </a:t>
            </a:r>
            <a:r>
              <a:rPr lang="en-AU" sz="2800" dirty="0">
                <a:solidFill>
                  <a:srgbClr val="595959"/>
                </a:solidFill>
              </a:rPr>
              <a:t>— </a:t>
            </a:r>
            <a:r>
              <a:rPr lang="en-AU" sz="2800" dirty="0" smtClean="0">
                <a:solidFill>
                  <a:srgbClr val="595959"/>
                </a:solidFill>
              </a:rPr>
              <a:t>who needs it?</a:t>
            </a:r>
            <a:endParaRPr lang="en-AU" sz="2800" dirty="0">
              <a:solidFill>
                <a:srgbClr val="595959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51465" y="1280160"/>
            <a:ext cx="3374968" cy="1808480"/>
          </a:xfrm>
          <a:prstGeom prst="wedgeRoundRectCallout">
            <a:avLst>
              <a:gd name="adj1" fmla="val -85716"/>
              <a:gd name="adj2" fmla="val 28442"/>
              <a:gd name="adj3" fmla="val 16667"/>
            </a:avLst>
          </a:prstGeom>
          <a:solidFill>
            <a:srgbClr val="8EB4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0" dirty="0">
                <a:solidFill>
                  <a:srgbClr val="000000"/>
                </a:solidFill>
              </a:rPr>
              <a:t>What does the government actually do in my community?</a:t>
            </a:r>
          </a:p>
        </p:txBody>
      </p:sp>
    </p:spTree>
    <p:extLst>
      <p:ext uri="{BB962C8B-B14F-4D97-AF65-F5344CB8AC3E}">
        <p14:creationId xmlns:p14="http://schemas.microsoft.com/office/powerpoint/2010/main" val="18825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5557" y="1223298"/>
            <a:ext cx="787475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AU" sz="3200" i="1" dirty="0"/>
          </a:p>
        </p:txBody>
      </p:sp>
      <p:pic>
        <p:nvPicPr>
          <p:cNvPr id="2050" name="Picture 2" descr="G:\8047_C2C\Civics Citizenship\Art\New Avatars\Civ_Y3-6_Avatars_Will_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254" y="1348482"/>
            <a:ext cx="1974540" cy="46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8047_C2C\Civics Citizenship\Art\New Avatars\Civ_Y3-6_Avatars_Kauri_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99" y="2252317"/>
            <a:ext cx="1811177" cy="36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641600" y="1214292"/>
            <a:ext cx="3576320" cy="2534747"/>
          </a:xfrm>
          <a:prstGeom prst="wedgeRoundRectCallout">
            <a:avLst>
              <a:gd name="adj1" fmla="val 74256"/>
              <a:gd name="adj2" fmla="val 1020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0" dirty="0" smtClean="0">
                <a:solidFill>
                  <a:srgbClr val="000000"/>
                </a:solidFill>
              </a:rPr>
              <a:t>Well, let’s imagine that we don’t have a local government.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0" dirty="0" smtClean="0">
                <a:solidFill>
                  <a:srgbClr val="000000"/>
                </a:solidFill>
              </a:rPr>
              <a:t>What things would you have to do for yourself?</a:t>
            </a:r>
            <a:endParaRPr lang="en-AU" sz="2400" b="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40" y="259308"/>
            <a:ext cx="91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595959"/>
                </a:solidFill>
              </a:rPr>
              <a:t>Local government </a:t>
            </a:r>
            <a:r>
              <a:rPr lang="en-AU" sz="2800" dirty="0">
                <a:solidFill>
                  <a:srgbClr val="595959"/>
                </a:solidFill>
              </a:rPr>
              <a:t>— </a:t>
            </a:r>
            <a:r>
              <a:rPr lang="en-AU" sz="2800" dirty="0" smtClean="0">
                <a:solidFill>
                  <a:srgbClr val="595959"/>
                </a:solidFill>
              </a:rPr>
              <a:t>who needs it?</a:t>
            </a:r>
            <a:endParaRPr lang="en-AU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8047_C2C\Civics Citizenship\Years 3 and 4\Year 4 Unit 2\Product1on\Illustration\Civ_Y3-4_U2_AT_council issues road flood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1064"/>
            <a:ext cx="6246125" cy="472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389120" y="1059219"/>
            <a:ext cx="4655860" cy="1531581"/>
          </a:xfrm>
          <a:prstGeom prst="wedgeRoundRectCallout">
            <a:avLst>
              <a:gd name="adj1" fmla="val 18551"/>
              <a:gd name="adj2" fmla="val 108361"/>
              <a:gd name="adj3" fmla="val 16667"/>
            </a:avLst>
          </a:prstGeom>
          <a:solidFill>
            <a:srgbClr val="FDEADA"/>
          </a:soli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0" dirty="0" smtClean="0">
                <a:solidFill>
                  <a:srgbClr val="000000"/>
                </a:solidFill>
              </a:rPr>
              <a:t>Your house is on the other side of the creek, so you’d have to build your own bridge to drive to town.</a:t>
            </a:r>
            <a:endParaRPr lang="en-AU" sz="2400" b="0" dirty="0">
              <a:solidFill>
                <a:srgbClr val="000000"/>
              </a:solidFill>
            </a:endParaRPr>
          </a:p>
        </p:txBody>
      </p:sp>
      <p:pic>
        <p:nvPicPr>
          <p:cNvPr id="3075" name="Picture 3" descr="G:\8047_C2C\Civics Citizenship\Art\New Avatars\Civ_Y3-6_Avatars_Will_head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115" y="3623090"/>
            <a:ext cx="2224585" cy="20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40" y="259308"/>
            <a:ext cx="91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595959"/>
                </a:solidFill>
              </a:rPr>
              <a:t>Local government </a:t>
            </a:r>
            <a:r>
              <a:rPr lang="en-AU" sz="2800" dirty="0">
                <a:solidFill>
                  <a:srgbClr val="595959"/>
                </a:solidFill>
              </a:rPr>
              <a:t>— </a:t>
            </a:r>
            <a:r>
              <a:rPr lang="en-AU" sz="2800" dirty="0" smtClean="0">
                <a:solidFill>
                  <a:srgbClr val="595959"/>
                </a:solidFill>
              </a:rPr>
              <a:t>who needs it?</a:t>
            </a:r>
            <a:endParaRPr lang="en-AU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8047_C2C\Civics Citizenship\Art\Yrs 3-6 Avatars\Civ_Y3-6_Avatars_Kauri_head_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4309"/>
            <a:ext cx="2825087" cy="221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8047_C2C\Civics Citizenship\Art\CIC_LocalGovMap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7820" y="1066801"/>
            <a:ext cx="473894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84480" y="1066800"/>
            <a:ext cx="3721793" cy="1808480"/>
          </a:xfrm>
          <a:prstGeom prst="wedgeRoundRectCallout">
            <a:avLst>
              <a:gd name="adj1" fmla="val 682"/>
              <a:gd name="adj2" fmla="val 117768"/>
              <a:gd name="adj3" fmla="val 16667"/>
            </a:avLst>
          </a:prstGeom>
          <a:solidFill>
            <a:srgbClr val="8EB4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0" dirty="0">
                <a:solidFill>
                  <a:srgbClr val="000000"/>
                </a:solidFill>
              </a:rPr>
              <a:t>Yes, I guess someone has to build the streets and parks and bridges — and keep fixing </a:t>
            </a:r>
            <a:r>
              <a:rPr lang="en-AU" sz="2400" b="0" dirty="0" smtClean="0">
                <a:solidFill>
                  <a:srgbClr val="000000"/>
                </a:solidFill>
              </a:rPr>
              <a:t>them</a:t>
            </a:r>
            <a:r>
              <a:rPr lang="en-AU" sz="2400" b="0" i="1" dirty="0">
                <a:solidFill>
                  <a:srgbClr val="000000"/>
                </a:solidFill>
              </a:rPr>
              <a:t>.</a:t>
            </a:r>
            <a:endParaRPr lang="en-AU" sz="2400" b="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40" y="259308"/>
            <a:ext cx="91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595959"/>
                </a:solidFill>
              </a:rPr>
              <a:t>Local government </a:t>
            </a:r>
            <a:r>
              <a:rPr lang="en-AU" sz="2800" dirty="0">
                <a:solidFill>
                  <a:srgbClr val="595959"/>
                </a:solidFill>
              </a:rPr>
              <a:t>— </a:t>
            </a:r>
            <a:r>
              <a:rPr lang="en-AU" sz="2800" dirty="0" smtClean="0">
                <a:solidFill>
                  <a:srgbClr val="595959"/>
                </a:solidFill>
              </a:rPr>
              <a:t>who needs it?</a:t>
            </a:r>
            <a:endParaRPr lang="en-AU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8047_C2C\Civics Citizenship\Art\New Avatars\Civ_Y3-6_Avatars_Will_head_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021" y="3671960"/>
            <a:ext cx="2351541" cy="214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969526" y="1008419"/>
            <a:ext cx="4476468" cy="1706121"/>
          </a:xfrm>
          <a:prstGeom prst="wedgeRoundRectCallout">
            <a:avLst>
              <a:gd name="adj1" fmla="val 14892"/>
              <a:gd name="adj2" fmla="val 103561"/>
              <a:gd name="adj3" fmla="val 16667"/>
            </a:avLst>
          </a:prstGeom>
          <a:solidFill>
            <a:srgbClr val="FDEADA"/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0" dirty="0" smtClean="0">
                <a:solidFill>
                  <a:srgbClr val="000000"/>
                </a:solidFill>
              </a:rPr>
              <a:t>…and imagine if no-one had built the sewer system that’s connected to your toilet!</a:t>
            </a:r>
            <a:endParaRPr lang="en-AU" sz="2400" b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3" y="1006970"/>
            <a:ext cx="3083987" cy="4899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40" y="259308"/>
            <a:ext cx="91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595959"/>
                </a:solidFill>
              </a:rPr>
              <a:t>Local government </a:t>
            </a:r>
            <a:r>
              <a:rPr lang="en-AU" sz="2800" dirty="0">
                <a:solidFill>
                  <a:srgbClr val="595959"/>
                </a:solidFill>
              </a:rPr>
              <a:t>— </a:t>
            </a:r>
            <a:r>
              <a:rPr lang="en-AU" sz="2800" dirty="0" smtClean="0">
                <a:solidFill>
                  <a:srgbClr val="595959"/>
                </a:solidFill>
              </a:rPr>
              <a:t>who needs it?</a:t>
            </a:r>
            <a:endParaRPr lang="en-AU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3880" y="996287"/>
            <a:ext cx="6550119" cy="459929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3784" y="1148080"/>
            <a:ext cx="3625736" cy="2336800"/>
          </a:xfrm>
          <a:prstGeom prst="wedgeRoundRectCallout">
            <a:avLst>
              <a:gd name="adj1" fmla="val 9870"/>
              <a:gd name="adj2" fmla="val 92936"/>
              <a:gd name="adj3" fmla="val 16667"/>
            </a:avLst>
          </a:prstGeom>
          <a:solidFill>
            <a:srgbClr val="8EB4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0" dirty="0">
                <a:solidFill>
                  <a:srgbClr val="000000"/>
                </a:solidFill>
              </a:rPr>
              <a:t>Hmm… and if council didn’t collect our rubbish and organise somewhere to put it, people would just dump stuff anywhere.</a:t>
            </a:r>
          </a:p>
        </p:txBody>
      </p:sp>
      <p:pic>
        <p:nvPicPr>
          <p:cNvPr id="2050" name="Picture 2" descr="G:\8047_C2C\Civics Citizenship\Art\Yrs 3-6 Avatars\Civ_Y3-6_Avatars_Kauri_head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53" y="3911572"/>
            <a:ext cx="2286616" cy="21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40" y="259308"/>
            <a:ext cx="91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595959"/>
                </a:solidFill>
              </a:rPr>
              <a:t>Local government </a:t>
            </a:r>
            <a:r>
              <a:rPr lang="en-AU" sz="2800" dirty="0">
                <a:solidFill>
                  <a:srgbClr val="595959"/>
                </a:solidFill>
              </a:rPr>
              <a:t>— </a:t>
            </a:r>
            <a:r>
              <a:rPr lang="en-AU" sz="2800" dirty="0" smtClean="0">
                <a:solidFill>
                  <a:srgbClr val="595959"/>
                </a:solidFill>
              </a:rPr>
              <a:t>who needs it?</a:t>
            </a:r>
            <a:endParaRPr lang="en-AU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8047_C2C\Civics Citizenship\Art\Yrs 3-6 Avatars\Civ_Y3-6_Avatars_Kauri_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9" y="2762900"/>
            <a:ext cx="1932675" cy="326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8047_C2C\Civics Citizenship\Art\Yrs 3-6 Avatars\Civ_Y3-6_Avatars_Will_4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9939" y="2629021"/>
            <a:ext cx="1875101" cy="34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4978400" y="1052769"/>
            <a:ext cx="3596640" cy="1228604"/>
          </a:xfrm>
          <a:prstGeom prst="wedgeRoundRectCallout">
            <a:avLst>
              <a:gd name="adj1" fmla="val -2211"/>
              <a:gd name="adj2" fmla="val 99518"/>
              <a:gd name="adj3" fmla="val 16667"/>
            </a:avLst>
          </a:prstGeom>
          <a:solidFill>
            <a:srgbClr val="FDEADA"/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0" dirty="0" smtClean="0">
                <a:solidFill>
                  <a:srgbClr val="000000"/>
                </a:solidFill>
              </a:rPr>
              <a:t>What else can we put on the list?</a:t>
            </a:r>
            <a:endParaRPr lang="en-AU" sz="2400" b="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dxfit1\Desktop\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513" y="3156119"/>
            <a:ext cx="3174447" cy="27284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508000" y="1056640"/>
            <a:ext cx="3853873" cy="1574800"/>
          </a:xfrm>
          <a:prstGeom prst="wedgeRoundRectCallout">
            <a:avLst>
              <a:gd name="adj1" fmla="val 343"/>
              <a:gd name="adj2" fmla="val 100794"/>
              <a:gd name="adj3" fmla="val 16667"/>
            </a:avLst>
          </a:prstGeom>
          <a:solidFill>
            <a:srgbClr val="8EB4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0" dirty="0">
                <a:solidFill>
                  <a:srgbClr val="000000"/>
                </a:solidFill>
              </a:rPr>
              <a:t>OK, I’ve listed a few reasons why we need government in our community.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40" y="259308"/>
            <a:ext cx="91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7F7F7F"/>
                </a:solidFill>
              </a:rPr>
              <a:t>Local government </a:t>
            </a:r>
            <a:r>
              <a:rPr lang="en-AU" sz="2800" dirty="0">
                <a:solidFill>
                  <a:srgbClr val="7F7F7F"/>
                </a:solidFill>
              </a:rPr>
              <a:t>— </a:t>
            </a:r>
            <a:r>
              <a:rPr lang="en-AU" sz="2800" dirty="0" smtClean="0">
                <a:solidFill>
                  <a:srgbClr val="7F7F7F"/>
                </a:solidFill>
              </a:rPr>
              <a:t>who needs it?</a:t>
            </a:r>
            <a:endParaRPr lang="en-AU" sz="2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" y="895597"/>
            <a:ext cx="706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dirty="0" smtClean="0"/>
              <a:t>Photo attributions: David Fittell</a:t>
            </a:r>
          </a:p>
          <a:p>
            <a:pPr marL="640800" indent="-171450">
              <a:buFont typeface="Arial" panose="020B0604020202020204" pitchFamily="34" charset="0"/>
              <a:buChar char="•"/>
            </a:pPr>
            <a:r>
              <a:rPr lang="en-AU" sz="1200" b="0" dirty="0" smtClean="0"/>
              <a:t>Toilet (C2c)</a:t>
            </a:r>
          </a:p>
          <a:p>
            <a:pPr marL="640800" indent="-171450">
              <a:buFont typeface="Arial" panose="020B0604020202020204" pitchFamily="34" charset="0"/>
              <a:buChar char="•"/>
            </a:pPr>
            <a:r>
              <a:rPr lang="en-AU" sz="1200" b="0" dirty="0" smtClean="0"/>
              <a:t>Notebook page (c2c)</a:t>
            </a:r>
          </a:p>
          <a:p>
            <a:pPr marL="640800" indent="-171450">
              <a:buFont typeface="Arial" panose="020B0604020202020204" pitchFamily="34" charset="0"/>
              <a:buChar char="•"/>
            </a:pPr>
            <a:r>
              <a:rPr lang="en-AU" sz="1200" b="0" dirty="0" smtClean="0"/>
              <a:t>Beach (personal collection)</a:t>
            </a:r>
            <a:endParaRPr lang="en-AU" sz="1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3640" y="259308"/>
            <a:ext cx="91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7F7F7F"/>
                </a:solidFill>
              </a:rPr>
              <a:t>Attributions</a:t>
            </a:r>
            <a:endParaRPr lang="en-AU" sz="2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2C slideshow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C2C slideshow master template</Template>
  <TotalTime>1151</TotalTime>
  <Words>245</Words>
  <Application>Microsoft Macintosh PowerPoint</Application>
  <PresentationFormat>On-screen Show (4:3)</PresentationFormat>
  <Paragraphs>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MS PGothic</vt:lpstr>
      <vt:lpstr>ＭＳ Ｐゴシック</vt:lpstr>
      <vt:lpstr>C2C slideshow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GODFREY, Holly</dc:creator>
  <cp:lastModifiedBy>Belinda Mastroianni</cp:lastModifiedBy>
  <cp:revision>175</cp:revision>
  <cp:lastPrinted>2011-10-12T23:03:45Z</cp:lastPrinted>
  <dcterms:created xsi:type="dcterms:W3CDTF">2014-03-04T04:04:02Z</dcterms:created>
  <dcterms:modified xsi:type="dcterms:W3CDTF">2017-02-19T08:40:25Z</dcterms:modified>
</cp:coreProperties>
</file>