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7" r:id="rId2"/>
    <p:sldId id="343" r:id="rId3"/>
    <p:sldId id="341" r:id="rId4"/>
    <p:sldId id="339" r:id="rId5"/>
    <p:sldId id="340" r:id="rId6"/>
    <p:sldId id="342" r:id="rId7"/>
    <p:sldId id="344" r:id="rId8"/>
    <p:sldId id="345" r:id="rId9"/>
    <p:sldId id="346" r:id="rId10"/>
    <p:sldId id="347" r:id="rId11"/>
  </p:sldIdLst>
  <p:sldSz cx="9144000" cy="6858000" type="screen4x3"/>
  <p:notesSz cx="6794500" cy="9906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LD, Chrissie" initials="G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702A"/>
    <a:srgbClr val="4D9649"/>
    <a:srgbClr val="000099"/>
    <a:srgbClr val="DDF6FF"/>
    <a:srgbClr val="0033CC"/>
    <a:srgbClr val="FF00FF"/>
    <a:srgbClr val="044086"/>
    <a:srgbClr val="000066"/>
    <a:srgbClr val="FFCC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95" autoAdjust="0"/>
    <p:restoredTop sz="84903" autoAdjust="0"/>
  </p:normalViewPr>
  <p:slideViewPr>
    <p:cSldViewPr snapToGrid="0">
      <p:cViewPr varScale="1">
        <p:scale>
          <a:sx n="112" d="100"/>
          <a:sy n="112" d="100"/>
        </p:scale>
        <p:origin x="196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2275" y="-8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fld id="{8C50603B-C10D-4633-9B40-05756800FD45}" type="datetime1">
              <a:rPr lang="en-AU"/>
              <a:pPr>
                <a:defRPr/>
              </a:pPr>
              <a:t>19/2/17</a:t>
            </a:fld>
            <a:endParaRPr lang="en-AU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fld id="{9891E3AD-5C26-4E4C-8EB0-494B8082357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503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970088" y="485775"/>
            <a:ext cx="2486025" cy="221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82575" y="2859088"/>
            <a:ext cx="63373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1041400" y="122238"/>
            <a:ext cx="555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AU" sz="1400" dirty="0" smtClean="0">
                <a:latin typeface="Calibri" pitchFamily="34" charset="0"/>
                <a:cs typeface="+mn-cs"/>
              </a:rPr>
              <a:t>Curriculum into the classroom  presentation  Version 19 September 2011</a:t>
            </a:r>
          </a:p>
        </p:txBody>
      </p:sp>
    </p:spTree>
    <p:extLst>
      <p:ext uri="{BB962C8B-B14F-4D97-AF65-F5344CB8AC3E}">
        <p14:creationId xmlns:p14="http://schemas.microsoft.com/office/powerpoint/2010/main" val="1393693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33550" y="485775"/>
            <a:ext cx="2959100" cy="221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200" kern="1200" baseline="0" dirty="0" smtClean="0">
              <a:solidFill>
                <a:srgbClr val="00B050"/>
              </a:solidFill>
              <a:effectLst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99745A-44E3-40F5-89F4-0971CD785C0E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33550" y="485775"/>
            <a:ext cx="2959100" cy="221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99745A-44E3-40F5-89F4-0971CD785C0E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33550" y="485775"/>
            <a:ext cx="2959100" cy="221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99745A-44E3-40F5-89F4-0971CD785C0E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33550" y="485775"/>
            <a:ext cx="2959100" cy="221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99745A-44E3-40F5-89F4-0971CD785C0E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33550" y="485775"/>
            <a:ext cx="2959100" cy="221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99745A-44E3-40F5-89F4-0971CD785C0E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33550" y="485775"/>
            <a:ext cx="2959100" cy="221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99745A-44E3-40F5-89F4-0971CD785C0E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33550" y="485775"/>
            <a:ext cx="2959100" cy="221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99745A-44E3-40F5-89F4-0971CD785C0E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33550" y="485775"/>
            <a:ext cx="2959100" cy="221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99745A-44E3-40F5-89F4-0971CD785C0E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33550" y="485775"/>
            <a:ext cx="2959100" cy="221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99745A-44E3-40F5-89F4-0971CD785C0E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33550" y="485775"/>
            <a:ext cx="2959100" cy="221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99745A-44E3-40F5-89F4-0971CD785C0E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9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807" y="6590629"/>
            <a:ext cx="1308100" cy="2286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500294" y="6550720"/>
            <a:ext cx="19402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1A9EF3-C4B0-F045-B052-BD81C012FA1C}" type="slidenum">
              <a:rPr lang="en-AU" sz="500" b="0" smtClean="0"/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AU" sz="500" b="0" dirty="0" smtClean="0"/>
              <a:t>  of 10</a:t>
            </a:r>
          </a:p>
          <a:p>
            <a:pPr algn="l" rtl="0"/>
            <a:r>
              <a:rPr lang="en-US" sz="500" b="0" i="0" u="none" strike="noStrike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CIC_Y03-04Band_U2_SS_RolePlayCommunityGroup</a:t>
            </a:r>
          </a:p>
        </p:txBody>
      </p:sp>
      <p:pic>
        <p:nvPicPr>
          <p:cNvPr id="9" name="Picture 8" descr="DETE new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0090" y="6628332"/>
            <a:ext cx="1482898" cy="183331"/>
          </a:xfrm>
          <a:prstGeom prst="rect">
            <a:avLst/>
          </a:prstGeom>
        </p:spPr>
      </p:pic>
      <p:pic>
        <p:nvPicPr>
          <p:cNvPr id="10" name="Picture 9" descr="C2CIcon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4" y="6520911"/>
            <a:ext cx="424150" cy="1840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79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105" charset="0"/>
          <a:ea typeface="MS PGothic" pitchFamily="34" charset="-128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105" charset="0"/>
          <a:ea typeface="MS PGothic" pitchFamily="34" charset="-128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105" charset="0"/>
          <a:ea typeface="MS PGothic" pitchFamily="34" charset="-128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105" charset="0"/>
          <a:ea typeface="MS PGothic" pitchFamily="34" charset="-128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105" charset="0"/>
          <a:ea typeface="ＭＳ Ｐゴシック" pitchFamily="-10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105" charset="0"/>
          <a:ea typeface="ＭＳ Ｐゴシック" pitchFamily="-10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105" charset="0"/>
          <a:ea typeface="ＭＳ Ｐゴシック" pitchFamily="-10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2.wdp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2.wdp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2.wdp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2.wdp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2.wdp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2.wdp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2.wdp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2.wdp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898774"/>
            <a:ext cx="9144000" cy="536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465132" y="1421828"/>
            <a:ext cx="446567" cy="4831342"/>
            <a:chOff x="4338084" y="1431235"/>
            <a:chExt cx="446567" cy="4831342"/>
          </a:xfrm>
        </p:grpSpPr>
        <p:sp>
          <p:nvSpPr>
            <p:cNvPr id="17" name="Rectangle 16"/>
            <p:cNvSpPr/>
            <p:nvPr/>
          </p:nvSpPr>
          <p:spPr>
            <a:xfrm>
              <a:off x="4338084" y="1488558"/>
              <a:ext cx="446567" cy="47740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Oval 5"/>
            <p:cNvSpPr/>
            <p:nvPr/>
          </p:nvSpPr>
          <p:spPr>
            <a:xfrm>
              <a:off x="4338084" y="1431235"/>
              <a:ext cx="446567" cy="12722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3799" y="218364"/>
            <a:ext cx="548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Role-play</a:t>
            </a:r>
            <a:r>
              <a:rPr lang="en-AU" sz="28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Community </a:t>
            </a:r>
            <a:r>
              <a:rPr lang="en-A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groups  </a:t>
            </a:r>
            <a:endParaRPr lang="en-A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0832" y="1733108"/>
            <a:ext cx="5355167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 contourW="12700">
            <a:bevelT prst="relaxedInset"/>
            <a:contourClr>
              <a:schemeClr val="tx1">
                <a:lumMod val="50000"/>
                <a:lumOff val="50000"/>
              </a:schemeClr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COUNCIL NOTICE</a:t>
            </a:r>
          </a:p>
          <a:p>
            <a:pPr algn="ctr"/>
            <a:r>
              <a:rPr lang="en-AU" sz="2400" b="0" dirty="0" smtClean="0"/>
              <a:t>Community groups are invited to submit proposals to develop this section of the bushland reserve. </a:t>
            </a:r>
          </a:p>
          <a:p>
            <a:pPr algn="ctr"/>
            <a:r>
              <a:rPr lang="en-AU" sz="2400" b="0" dirty="0" smtClean="0"/>
              <a:t>The successful group will be granted use of the land as well as development funding.</a:t>
            </a:r>
            <a:endParaRPr lang="en-AU" sz="2400" b="0" dirty="0"/>
          </a:p>
        </p:txBody>
      </p:sp>
      <p:sp>
        <p:nvSpPr>
          <p:cNvPr id="5" name="Oval 4"/>
          <p:cNvSpPr/>
          <p:nvPr/>
        </p:nvSpPr>
        <p:spPr>
          <a:xfrm>
            <a:off x="4622515" y="2110033"/>
            <a:ext cx="138224" cy="14885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/>
          <p:cNvSpPr/>
          <p:nvPr/>
        </p:nvSpPr>
        <p:spPr>
          <a:xfrm>
            <a:off x="4622515" y="3935935"/>
            <a:ext cx="138224" cy="14885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48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/>
          <p:nvPr/>
        </p:nvSpPr>
        <p:spPr>
          <a:xfrm>
            <a:off x="324847" y="997430"/>
            <a:ext cx="7069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r>
              <a:rPr lang="en-AU" sz="1200" b="0" i="1" dirty="0" smtClean="0"/>
              <a:t>Photo attribution: </a:t>
            </a:r>
          </a:p>
          <a:p>
            <a:r>
              <a:rPr lang="en-AU" sz="1200" b="0" dirty="0" smtClean="0"/>
              <a:t>Background image (bushland)</a:t>
            </a:r>
            <a:endParaRPr lang="en-AU" sz="1200" b="0" dirty="0"/>
          </a:p>
          <a:p>
            <a:r>
              <a:rPr lang="en-AU" sz="1200" b="0" dirty="0" smtClean="0"/>
              <a:t>David </a:t>
            </a:r>
            <a:r>
              <a:rPr lang="en-AU" sz="1200" b="0" dirty="0" err="1" smtClean="0"/>
              <a:t>Fittell</a:t>
            </a:r>
            <a:endParaRPr lang="en-AU" sz="1200" b="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42342" y="218364"/>
            <a:ext cx="548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595959"/>
                </a:solidFill>
              </a:rPr>
              <a:t>Attributions</a:t>
            </a:r>
            <a:endParaRPr lang="en-AU" sz="28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2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email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893704"/>
            <a:ext cx="9144000" cy="544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893703"/>
            <a:ext cx="4355630" cy="1937927"/>
          </a:xfrm>
          <a:prstGeom prst="rect">
            <a:avLst/>
          </a:prstGeom>
          <a:solidFill>
            <a:srgbClr val="2670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2342" y="218364"/>
            <a:ext cx="548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595959"/>
                </a:solidFill>
              </a:rPr>
              <a:t>Role-play: Community </a:t>
            </a:r>
            <a:r>
              <a:rPr lang="en-AU" sz="2800" dirty="0">
                <a:solidFill>
                  <a:srgbClr val="595959"/>
                </a:solidFill>
              </a:rPr>
              <a:t>groups </a:t>
            </a:r>
          </a:p>
        </p:txBody>
      </p:sp>
      <p:sp>
        <p:nvSpPr>
          <p:cNvPr id="17" name="Oval 16"/>
          <p:cNvSpPr/>
          <p:nvPr/>
        </p:nvSpPr>
        <p:spPr>
          <a:xfrm>
            <a:off x="4752764" y="3080897"/>
            <a:ext cx="69112" cy="7442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/>
          <p:cNvSpPr/>
          <p:nvPr/>
        </p:nvSpPr>
        <p:spPr>
          <a:xfrm flipV="1">
            <a:off x="4745669" y="4289673"/>
            <a:ext cx="45719" cy="772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/>
          <p:cNvSpPr/>
          <p:nvPr/>
        </p:nvSpPr>
        <p:spPr>
          <a:xfrm>
            <a:off x="4682066" y="2457935"/>
            <a:ext cx="187644" cy="6361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122" name="Picture 2" descr="G:\8047_C2C\Civics Citizenship\Art\Community groups\CIC_Y03-06_Group_athletics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7552" y="2204083"/>
            <a:ext cx="6374147" cy="407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933252"/>
            <a:ext cx="435563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2400" dirty="0">
                <a:solidFill>
                  <a:schemeClr val="bg1"/>
                </a:solidFill>
              </a:rPr>
              <a:t>Athletics </a:t>
            </a:r>
            <a:r>
              <a:rPr lang="en-AU" sz="2400" dirty="0" smtClean="0">
                <a:solidFill>
                  <a:schemeClr val="bg1"/>
                </a:solidFill>
              </a:rPr>
              <a:t>club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600" b="0" dirty="0" smtClean="0">
                <a:solidFill>
                  <a:schemeClr val="bg1"/>
                </a:solidFill>
              </a:rPr>
              <a:t>Why do you think this group formed?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600" b="0" dirty="0" smtClean="0">
                <a:solidFill>
                  <a:schemeClr val="bg1"/>
                </a:solidFill>
              </a:rPr>
              <a:t>What activities do they do together?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600" b="0" dirty="0" smtClean="0">
                <a:solidFill>
                  <a:schemeClr val="bg1"/>
                </a:solidFill>
              </a:rPr>
              <a:t>If this group were </a:t>
            </a:r>
            <a:r>
              <a:rPr lang="en-AU" sz="1600" b="0" dirty="0">
                <a:solidFill>
                  <a:schemeClr val="bg1"/>
                </a:solidFill>
              </a:rPr>
              <a:t>given </a:t>
            </a:r>
            <a:r>
              <a:rPr lang="en-AU" sz="1600" b="0" dirty="0" smtClean="0">
                <a:solidFill>
                  <a:schemeClr val="bg1"/>
                </a:solidFill>
              </a:rPr>
              <a:t>the land, </a:t>
            </a:r>
            <a:br>
              <a:rPr lang="en-AU" sz="1600" b="0" dirty="0" smtClean="0">
                <a:solidFill>
                  <a:schemeClr val="bg1"/>
                </a:solidFill>
              </a:rPr>
            </a:br>
            <a:r>
              <a:rPr lang="en-AU" sz="1600" b="0" dirty="0" smtClean="0">
                <a:solidFill>
                  <a:schemeClr val="bg1"/>
                </a:solidFill>
              </a:rPr>
              <a:t>what would they like to do with it?</a:t>
            </a:r>
            <a:endParaRPr lang="en-AU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898774"/>
            <a:ext cx="9144000" cy="544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893703"/>
            <a:ext cx="4355630" cy="1937927"/>
          </a:xfrm>
          <a:prstGeom prst="rect">
            <a:avLst/>
          </a:prstGeom>
          <a:solidFill>
            <a:srgbClr val="2670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2342" y="218364"/>
            <a:ext cx="548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595959"/>
                </a:solidFill>
              </a:rPr>
              <a:t>Role-play: Community </a:t>
            </a:r>
            <a:r>
              <a:rPr lang="en-AU" sz="2800" dirty="0">
                <a:solidFill>
                  <a:srgbClr val="595959"/>
                </a:solidFill>
              </a:rPr>
              <a:t>groups </a:t>
            </a:r>
          </a:p>
        </p:txBody>
      </p:sp>
      <p:sp>
        <p:nvSpPr>
          <p:cNvPr id="17" name="Oval 16"/>
          <p:cNvSpPr/>
          <p:nvPr/>
        </p:nvSpPr>
        <p:spPr>
          <a:xfrm>
            <a:off x="4752764" y="3080897"/>
            <a:ext cx="69112" cy="7442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/>
          <p:cNvSpPr/>
          <p:nvPr/>
        </p:nvSpPr>
        <p:spPr>
          <a:xfrm flipV="1">
            <a:off x="4745669" y="4289673"/>
            <a:ext cx="45719" cy="772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/>
          <p:cNvSpPr/>
          <p:nvPr/>
        </p:nvSpPr>
        <p:spPr>
          <a:xfrm>
            <a:off x="4682066" y="2457935"/>
            <a:ext cx="187644" cy="6361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074" name="Picture 2" descr="G:\8047_C2C\Civics Citizenship\Art\Community groups\CIC_Y03-06_Group_landcare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7482" y="2144888"/>
            <a:ext cx="6133630" cy="401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942654"/>
            <a:ext cx="435563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2400" dirty="0" smtClean="0">
                <a:solidFill>
                  <a:srgbClr val="FFFFFF"/>
                </a:solidFill>
              </a:rPr>
              <a:t>Land care </a:t>
            </a:r>
            <a:r>
              <a:rPr lang="en-AU" sz="2400" dirty="0">
                <a:solidFill>
                  <a:srgbClr val="FFFFFF"/>
                </a:solidFill>
              </a:rPr>
              <a:t>g</a:t>
            </a:r>
            <a:r>
              <a:rPr lang="en-AU" sz="2400" dirty="0" smtClean="0">
                <a:solidFill>
                  <a:srgbClr val="FFFFFF"/>
                </a:solidFill>
              </a:rPr>
              <a:t>roup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600" b="0" dirty="0" smtClean="0">
                <a:solidFill>
                  <a:srgbClr val="FFFFFF"/>
                </a:solidFill>
              </a:rPr>
              <a:t>Why do you think this group formed?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600" b="0" dirty="0" smtClean="0">
                <a:solidFill>
                  <a:srgbClr val="FFFFFF"/>
                </a:solidFill>
              </a:rPr>
              <a:t>What activities do they do together?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600" b="0" dirty="0" smtClean="0">
                <a:solidFill>
                  <a:srgbClr val="FFFFFF"/>
                </a:solidFill>
              </a:rPr>
              <a:t>If this group were </a:t>
            </a:r>
            <a:r>
              <a:rPr lang="en-AU" sz="1600" b="0" dirty="0">
                <a:solidFill>
                  <a:srgbClr val="FFFFFF"/>
                </a:solidFill>
              </a:rPr>
              <a:t>given </a:t>
            </a:r>
            <a:r>
              <a:rPr lang="en-AU" sz="1600" b="0" dirty="0" smtClean="0">
                <a:solidFill>
                  <a:srgbClr val="FFFFFF"/>
                </a:solidFill>
              </a:rPr>
              <a:t>the land, </a:t>
            </a:r>
            <a:br>
              <a:rPr lang="en-AU" sz="1600" b="0" dirty="0" smtClean="0">
                <a:solidFill>
                  <a:srgbClr val="FFFFFF"/>
                </a:solidFill>
              </a:rPr>
            </a:br>
            <a:r>
              <a:rPr lang="en-AU" sz="1600" b="0" dirty="0" smtClean="0">
                <a:solidFill>
                  <a:srgbClr val="FFFFFF"/>
                </a:solidFill>
              </a:rPr>
              <a:t>what would they like to do with it?</a:t>
            </a:r>
            <a:endParaRPr lang="en-AU" sz="16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3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898774"/>
            <a:ext cx="9144000" cy="544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42342" y="218364"/>
            <a:ext cx="548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595959"/>
                </a:solidFill>
              </a:rPr>
              <a:t>Role-play: Community </a:t>
            </a:r>
            <a:r>
              <a:rPr lang="en-AU" sz="2800" dirty="0">
                <a:solidFill>
                  <a:srgbClr val="595959"/>
                </a:solidFill>
              </a:rPr>
              <a:t>groups </a:t>
            </a:r>
          </a:p>
        </p:txBody>
      </p:sp>
      <p:sp>
        <p:nvSpPr>
          <p:cNvPr id="17" name="Oval 16"/>
          <p:cNvSpPr/>
          <p:nvPr/>
        </p:nvSpPr>
        <p:spPr>
          <a:xfrm>
            <a:off x="4752764" y="3080897"/>
            <a:ext cx="69112" cy="7442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/>
          <p:cNvSpPr/>
          <p:nvPr/>
        </p:nvSpPr>
        <p:spPr>
          <a:xfrm flipV="1">
            <a:off x="4745669" y="4289673"/>
            <a:ext cx="45719" cy="772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/>
          <p:cNvSpPr/>
          <p:nvPr/>
        </p:nvSpPr>
        <p:spPr>
          <a:xfrm>
            <a:off x="4682066" y="2457935"/>
            <a:ext cx="187644" cy="6361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0" y="893703"/>
            <a:ext cx="4355630" cy="1937927"/>
          </a:xfrm>
          <a:prstGeom prst="rect">
            <a:avLst/>
          </a:prstGeom>
          <a:solidFill>
            <a:srgbClr val="2670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942654"/>
            <a:ext cx="435563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2400" dirty="0" smtClean="0">
                <a:solidFill>
                  <a:srgbClr val="FFFFFF"/>
                </a:solidFill>
              </a:rPr>
              <a:t>Music society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600" b="0" dirty="0" smtClean="0">
                <a:solidFill>
                  <a:srgbClr val="FFFFFF"/>
                </a:solidFill>
              </a:rPr>
              <a:t>Why do you think this group formed?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600" b="0" dirty="0" smtClean="0">
                <a:solidFill>
                  <a:srgbClr val="FFFFFF"/>
                </a:solidFill>
              </a:rPr>
              <a:t>What activities do they do together?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600" b="0" dirty="0" smtClean="0">
                <a:solidFill>
                  <a:srgbClr val="FFFFFF"/>
                </a:solidFill>
              </a:rPr>
              <a:t>If this group were </a:t>
            </a:r>
            <a:r>
              <a:rPr lang="en-AU" sz="1600" b="0" dirty="0">
                <a:solidFill>
                  <a:srgbClr val="FFFFFF"/>
                </a:solidFill>
              </a:rPr>
              <a:t>given </a:t>
            </a:r>
            <a:r>
              <a:rPr lang="en-AU" sz="1600" b="0" dirty="0" smtClean="0">
                <a:solidFill>
                  <a:srgbClr val="FFFFFF"/>
                </a:solidFill>
              </a:rPr>
              <a:t>the land, </a:t>
            </a:r>
            <a:br>
              <a:rPr lang="en-AU" sz="1600" b="0" dirty="0" smtClean="0">
                <a:solidFill>
                  <a:srgbClr val="FFFFFF"/>
                </a:solidFill>
              </a:rPr>
            </a:br>
            <a:r>
              <a:rPr lang="en-AU" sz="1600" b="0" dirty="0" smtClean="0">
                <a:solidFill>
                  <a:srgbClr val="FFFFFF"/>
                </a:solidFill>
              </a:rPr>
              <a:t>what would they like to do with it?</a:t>
            </a:r>
            <a:endParaRPr lang="en-AU" sz="1600" b="0" dirty="0">
              <a:solidFill>
                <a:srgbClr val="FFFFFF"/>
              </a:solidFill>
            </a:endParaRPr>
          </a:p>
        </p:txBody>
      </p:sp>
      <p:pic>
        <p:nvPicPr>
          <p:cNvPr id="1026" name="Picture 2" descr="G:\8047_C2C\Civics Citizenship\Art\Community groups\CIC_Y03-06_Group_music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3272608" y="2088443"/>
            <a:ext cx="5786987" cy="412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8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898774"/>
            <a:ext cx="9144000" cy="544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42342" y="218364"/>
            <a:ext cx="548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595959"/>
                </a:solidFill>
              </a:rPr>
              <a:t>Role-play: Community </a:t>
            </a:r>
            <a:r>
              <a:rPr lang="en-AU" sz="2800" dirty="0">
                <a:solidFill>
                  <a:srgbClr val="595959"/>
                </a:solidFill>
              </a:rPr>
              <a:t>groups </a:t>
            </a:r>
          </a:p>
        </p:txBody>
      </p:sp>
      <p:sp>
        <p:nvSpPr>
          <p:cNvPr id="17" name="Oval 16"/>
          <p:cNvSpPr/>
          <p:nvPr/>
        </p:nvSpPr>
        <p:spPr>
          <a:xfrm>
            <a:off x="4752764" y="3080897"/>
            <a:ext cx="69112" cy="7442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/>
          <p:cNvSpPr/>
          <p:nvPr/>
        </p:nvSpPr>
        <p:spPr>
          <a:xfrm flipV="1">
            <a:off x="4745669" y="4289673"/>
            <a:ext cx="45719" cy="772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/>
          <p:cNvSpPr/>
          <p:nvPr/>
        </p:nvSpPr>
        <p:spPr>
          <a:xfrm>
            <a:off x="4682066" y="2457935"/>
            <a:ext cx="187644" cy="6361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0" y="893703"/>
            <a:ext cx="4355630" cy="1937927"/>
          </a:xfrm>
          <a:prstGeom prst="rect">
            <a:avLst/>
          </a:prstGeom>
          <a:solidFill>
            <a:srgbClr val="2670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942654"/>
            <a:ext cx="435563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2400" dirty="0" smtClean="0">
                <a:solidFill>
                  <a:srgbClr val="FFFFFF"/>
                </a:solidFill>
              </a:rPr>
              <a:t>Uniting Church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600" b="0" dirty="0" smtClean="0">
                <a:solidFill>
                  <a:srgbClr val="FFFFFF"/>
                </a:solidFill>
              </a:rPr>
              <a:t>Why do you think this group formed?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600" b="0" dirty="0" smtClean="0">
                <a:solidFill>
                  <a:srgbClr val="FFFFFF"/>
                </a:solidFill>
              </a:rPr>
              <a:t>What activities do they do together?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600" b="0" dirty="0" smtClean="0">
                <a:solidFill>
                  <a:srgbClr val="FFFFFF"/>
                </a:solidFill>
              </a:rPr>
              <a:t>If this group were </a:t>
            </a:r>
            <a:r>
              <a:rPr lang="en-AU" sz="1600" b="0" dirty="0">
                <a:solidFill>
                  <a:srgbClr val="FFFFFF"/>
                </a:solidFill>
              </a:rPr>
              <a:t>given </a:t>
            </a:r>
            <a:r>
              <a:rPr lang="en-AU" sz="1600" b="0" dirty="0" smtClean="0">
                <a:solidFill>
                  <a:srgbClr val="FFFFFF"/>
                </a:solidFill>
              </a:rPr>
              <a:t>the land, </a:t>
            </a:r>
            <a:br>
              <a:rPr lang="en-AU" sz="1600" b="0" dirty="0" smtClean="0">
                <a:solidFill>
                  <a:srgbClr val="FFFFFF"/>
                </a:solidFill>
              </a:rPr>
            </a:br>
            <a:r>
              <a:rPr lang="en-AU" sz="1600" b="0" dirty="0" smtClean="0">
                <a:solidFill>
                  <a:srgbClr val="FFFFFF"/>
                </a:solidFill>
              </a:rPr>
              <a:t>what would they like to do with it?</a:t>
            </a:r>
            <a:endParaRPr lang="en-AU" sz="1600" b="0" dirty="0">
              <a:solidFill>
                <a:srgbClr val="FFFFFF"/>
              </a:solidFill>
            </a:endParaRPr>
          </a:p>
        </p:txBody>
      </p:sp>
      <p:pic>
        <p:nvPicPr>
          <p:cNvPr id="2050" name="Picture 2" descr="G:\8047_C2C\Civics Citizenship\Art\Community groups\CIC_Y03-06_Group_church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10370" y="1737011"/>
            <a:ext cx="5964297" cy="434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32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898774"/>
            <a:ext cx="9144000" cy="544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42342" y="218364"/>
            <a:ext cx="548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595959"/>
                </a:solidFill>
              </a:rPr>
              <a:t>Role-play: Community </a:t>
            </a:r>
            <a:r>
              <a:rPr lang="en-AU" sz="2800" dirty="0">
                <a:solidFill>
                  <a:srgbClr val="595959"/>
                </a:solidFill>
              </a:rPr>
              <a:t>groups </a:t>
            </a:r>
          </a:p>
        </p:txBody>
      </p:sp>
      <p:sp>
        <p:nvSpPr>
          <p:cNvPr id="17" name="Oval 16"/>
          <p:cNvSpPr/>
          <p:nvPr/>
        </p:nvSpPr>
        <p:spPr>
          <a:xfrm>
            <a:off x="4752764" y="3080897"/>
            <a:ext cx="69112" cy="7442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/>
          <p:cNvSpPr/>
          <p:nvPr/>
        </p:nvSpPr>
        <p:spPr>
          <a:xfrm flipV="1">
            <a:off x="4745669" y="4289673"/>
            <a:ext cx="45719" cy="772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/>
          <p:cNvSpPr/>
          <p:nvPr/>
        </p:nvSpPr>
        <p:spPr>
          <a:xfrm>
            <a:off x="4682066" y="2457935"/>
            <a:ext cx="187644" cy="6361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0" y="893703"/>
            <a:ext cx="4355630" cy="2182519"/>
          </a:xfrm>
          <a:prstGeom prst="rect">
            <a:avLst/>
          </a:prstGeom>
          <a:solidFill>
            <a:srgbClr val="2670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942654"/>
            <a:ext cx="435563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2400" dirty="0" smtClean="0">
                <a:solidFill>
                  <a:srgbClr val="FFFFFF"/>
                </a:solidFill>
              </a:rPr>
              <a:t>Polynesian community association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600" b="0" dirty="0" smtClean="0">
                <a:solidFill>
                  <a:srgbClr val="FFFFFF"/>
                </a:solidFill>
              </a:rPr>
              <a:t>Why do you think this group formed?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600" b="0" dirty="0" smtClean="0">
                <a:solidFill>
                  <a:srgbClr val="FFFFFF"/>
                </a:solidFill>
              </a:rPr>
              <a:t>What activities do they do together?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600" b="0" dirty="0" smtClean="0">
                <a:solidFill>
                  <a:srgbClr val="FFFFFF"/>
                </a:solidFill>
              </a:rPr>
              <a:t>If this group were </a:t>
            </a:r>
            <a:r>
              <a:rPr lang="en-AU" sz="1600" b="0" dirty="0">
                <a:solidFill>
                  <a:srgbClr val="FFFFFF"/>
                </a:solidFill>
              </a:rPr>
              <a:t>given </a:t>
            </a:r>
            <a:r>
              <a:rPr lang="en-AU" sz="1600" b="0" dirty="0" smtClean="0">
                <a:solidFill>
                  <a:srgbClr val="FFFFFF"/>
                </a:solidFill>
              </a:rPr>
              <a:t>the land, </a:t>
            </a:r>
            <a:br>
              <a:rPr lang="en-AU" sz="1600" b="0" dirty="0" smtClean="0">
                <a:solidFill>
                  <a:srgbClr val="FFFFFF"/>
                </a:solidFill>
              </a:rPr>
            </a:br>
            <a:r>
              <a:rPr lang="en-AU" sz="1600" b="0" dirty="0" smtClean="0">
                <a:solidFill>
                  <a:srgbClr val="FFFFFF"/>
                </a:solidFill>
              </a:rPr>
              <a:t>what would they like to do with it?</a:t>
            </a:r>
            <a:endParaRPr lang="en-AU" sz="1600" b="0" dirty="0">
              <a:solidFill>
                <a:srgbClr val="FFFFFF"/>
              </a:solidFill>
            </a:endParaRPr>
          </a:p>
        </p:txBody>
      </p:sp>
      <p:pic>
        <p:nvPicPr>
          <p:cNvPr id="4098" name="Picture 2" descr="G:\8047_C2C\Civics Citizenship\Art\Community groups\CIC_Y03-06_Group_ploynesian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21642" y="1599259"/>
            <a:ext cx="5453025" cy="46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02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898774"/>
            <a:ext cx="9144000" cy="544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42342" y="218364"/>
            <a:ext cx="548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595959"/>
                </a:solidFill>
              </a:rPr>
              <a:t>Role-play: Community </a:t>
            </a:r>
            <a:r>
              <a:rPr lang="en-AU" sz="2800" dirty="0">
                <a:solidFill>
                  <a:srgbClr val="595959"/>
                </a:solidFill>
              </a:rPr>
              <a:t>groups </a:t>
            </a:r>
          </a:p>
        </p:txBody>
      </p:sp>
      <p:sp>
        <p:nvSpPr>
          <p:cNvPr id="17" name="Oval 16"/>
          <p:cNvSpPr/>
          <p:nvPr/>
        </p:nvSpPr>
        <p:spPr>
          <a:xfrm>
            <a:off x="4752764" y="3080897"/>
            <a:ext cx="69112" cy="7442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/>
          <p:cNvSpPr/>
          <p:nvPr/>
        </p:nvSpPr>
        <p:spPr>
          <a:xfrm flipV="1">
            <a:off x="4745669" y="4289673"/>
            <a:ext cx="45719" cy="772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/>
          <p:cNvSpPr/>
          <p:nvPr/>
        </p:nvSpPr>
        <p:spPr>
          <a:xfrm>
            <a:off x="4682066" y="2457935"/>
            <a:ext cx="187644" cy="6361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0" y="893703"/>
            <a:ext cx="4355630" cy="2220149"/>
          </a:xfrm>
          <a:prstGeom prst="rect">
            <a:avLst/>
          </a:prstGeom>
          <a:solidFill>
            <a:srgbClr val="2670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942654"/>
            <a:ext cx="435563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2400" dirty="0" smtClean="0">
                <a:solidFill>
                  <a:srgbClr val="FFFFFF"/>
                </a:solidFill>
              </a:rPr>
              <a:t>Scouts and Guides association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600" b="0" dirty="0" smtClean="0">
                <a:solidFill>
                  <a:srgbClr val="FFFFFF"/>
                </a:solidFill>
              </a:rPr>
              <a:t>Why do you think this group formed?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600" b="0" dirty="0" smtClean="0">
                <a:solidFill>
                  <a:srgbClr val="FFFFFF"/>
                </a:solidFill>
              </a:rPr>
              <a:t>What activities do they do together?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600" b="0" dirty="0" smtClean="0">
                <a:solidFill>
                  <a:srgbClr val="FFFFFF"/>
                </a:solidFill>
              </a:rPr>
              <a:t>If this group were </a:t>
            </a:r>
            <a:r>
              <a:rPr lang="en-AU" sz="1600" b="0" dirty="0">
                <a:solidFill>
                  <a:srgbClr val="FFFFFF"/>
                </a:solidFill>
              </a:rPr>
              <a:t>given </a:t>
            </a:r>
            <a:r>
              <a:rPr lang="en-AU" sz="1600" b="0" dirty="0" smtClean="0">
                <a:solidFill>
                  <a:srgbClr val="FFFFFF"/>
                </a:solidFill>
              </a:rPr>
              <a:t>the land, </a:t>
            </a:r>
            <a:br>
              <a:rPr lang="en-AU" sz="1600" b="0" dirty="0" smtClean="0">
                <a:solidFill>
                  <a:srgbClr val="FFFFFF"/>
                </a:solidFill>
              </a:rPr>
            </a:br>
            <a:r>
              <a:rPr lang="en-AU" sz="1600" b="0" dirty="0" smtClean="0">
                <a:solidFill>
                  <a:srgbClr val="FFFFFF"/>
                </a:solidFill>
              </a:rPr>
              <a:t>what would they like to do with it?</a:t>
            </a:r>
            <a:endParaRPr lang="en-AU" sz="1600" b="0" dirty="0">
              <a:solidFill>
                <a:srgbClr val="FFFFFF"/>
              </a:solidFill>
            </a:endParaRPr>
          </a:p>
        </p:txBody>
      </p:sp>
      <p:pic>
        <p:nvPicPr>
          <p:cNvPr id="6146" name="Picture 2" descr="G:\8047_C2C\Civics Citizenship\Art\Community groups\CIC_Y03-06_Group_Scouts_Guides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1540" y="2060222"/>
            <a:ext cx="6042460" cy="412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81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898774"/>
            <a:ext cx="9144000" cy="544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42342" y="218364"/>
            <a:ext cx="548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595959"/>
                </a:solidFill>
              </a:rPr>
              <a:t>Role-play: Community </a:t>
            </a:r>
            <a:r>
              <a:rPr lang="en-AU" sz="2800" dirty="0">
                <a:solidFill>
                  <a:srgbClr val="595959"/>
                </a:solidFill>
              </a:rPr>
              <a:t>groups </a:t>
            </a:r>
          </a:p>
        </p:txBody>
      </p:sp>
      <p:sp>
        <p:nvSpPr>
          <p:cNvPr id="17" name="Oval 16"/>
          <p:cNvSpPr/>
          <p:nvPr/>
        </p:nvSpPr>
        <p:spPr>
          <a:xfrm>
            <a:off x="4752764" y="3080897"/>
            <a:ext cx="69112" cy="7442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/>
          <p:cNvSpPr/>
          <p:nvPr/>
        </p:nvSpPr>
        <p:spPr>
          <a:xfrm flipV="1">
            <a:off x="4745669" y="4289673"/>
            <a:ext cx="45719" cy="772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/>
          <p:cNvSpPr/>
          <p:nvPr/>
        </p:nvSpPr>
        <p:spPr>
          <a:xfrm>
            <a:off x="4682066" y="2457935"/>
            <a:ext cx="187644" cy="6361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0" y="893703"/>
            <a:ext cx="4355630" cy="1937927"/>
          </a:xfrm>
          <a:prstGeom prst="rect">
            <a:avLst/>
          </a:prstGeom>
          <a:solidFill>
            <a:srgbClr val="2670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942654"/>
            <a:ext cx="435563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2400" dirty="0" smtClean="0">
                <a:solidFill>
                  <a:srgbClr val="FFFFFF"/>
                </a:solidFill>
              </a:rPr>
              <a:t>Community garden society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600" b="0" dirty="0" smtClean="0">
                <a:solidFill>
                  <a:srgbClr val="FFFFFF"/>
                </a:solidFill>
              </a:rPr>
              <a:t>Why do you think this group formed?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600" b="0" dirty="0" smtClean="0">
                <a:solidFill>
                  <a:srgbClr val="FFFFFF"/>
                </a:solidFill>
              </a:rPr>
              <a:t>What activities do they do together?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600" b="0" dirty="0" smtClean="0">
                <a:solidFill>
                  <a:srgbClr val="FFFFFF"/>
                </a:solidFill>
              </a:rPr>
              <a:t>If this group were </a:t>
            </a:r>
            <a:r>
              <a:rPr lang="en-AU" sz="1600" b="0" dirty="0">
                <a:solidFill>
                  <a:srgbClr val="FFFFFF"/>
                </a:solidFill>
              </a:rPr>
              <a:t>given </a:t>
            </a:r>
            <a:r>
              <a:rPr lang="en-AU" sz="1600" b="0" dirty="0" smtClean="0">
                <a:solidFill>
                  <a:srgbClr val="FFFFFF"/>
                </a:solidFill>
              </a:rPr>
              <a:t>the land, </a:t>
            </a:r>
            <a:br>
              <a:rPr lang="en-AU" sz="1600" b="0" dirty="0" smtClean="0">
                <a:solidFill>
                  <a:srgbClr val="FFFFFF"/>
                </a:solidFill>
              </a:rPr>
            </a:br>
            <a:r>
              <a:rPr lang="en-AU" sz="1600" b="0" dirty="0" smtClean="0">
                <a:solidFill>
                  <a:srgbClr val="FFFFFF"/>
                </a:solidFill>
              </a:rPr>
              <a:t>what would they like to do with it?</a:t>
            </a:r>
            <a:endParaRPr lang="en-AU" sz="1600" b="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3184" y="2210742"/>
            <a:ext cx="5918939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898774"/>
            <a:ext cx="9144000" cy="544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42342" y="218364"/>
            <a:ext cx="548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595959"/>
                </a:solidFill>
              </a:rPr>
              <a:t>Role-play: Community </a:t>
            </a:r>
            <a:r>
              <a:rPr lang="en-AU" sz="2800" dirty="0">
                <a:solidFill>
                  <a:srgbClr val="595959"/>
                </a:solidFill>
              </a:rPr>
              <a:t>groups </a:t>
            </a:r>
          </a:p>
        </p:txBody>
      </p:sp>
      <p:sp>
        <p:nvSpPr>
          <p:cNvPr id="17" name="Oval 16"/>
          <p:cNvSpPr/>
          <p:nvPr/>
        </p:nvSpPr>
        <p:spPr>
          <a:xfrm>
            <a:off x="4752764" y="3080897"/>
            <a:ext cx="69112" cy="7442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/>
          <p:cNvSpPr/>
          <p:nvPr/>
        </p:nvSpPr>
        <p:spPr>
          <a:xfrm flipV="1">
            <a:off x="4745669" y="4289673"/>
            <a:ext cx="45719" cy="772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/>
          <p:cNvSpPr/>
          <p:nvPr/>
        </p:nvSpPr>
        <p:spPr>
          <a:xfrm>
            <a:off x="4682066" y="2457935"/>
            <a:ext cx="187644" cy="6361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0" y="893703"/>
            <a:ext cx="4355630" cy="1937927"/>
          </a:xfrm>
          <a:prstGeom prst="rect">
            <a:avLst/>
          </a:prstGeom>
          <a:solidFill>
            <a:srgbClr val="2670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942654"/>
            <a:ext cx="435563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2400" dirty="0" smtClean="0">
                <a:solidFill>
                  <a:srgbClr val="FFFFFF"/>
                </a:solidFill>
              </a:rPr>
              <a:t>Model aeroplane club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600" b="0" dirty="0" smtClean="0">
                <a:solidFill>
                  <a:srgbClr val="FFFFFF"/>
                </a:solidFill>
              </a:rPr>
              <a:t>Why do you think this group formed?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600" b="0" dirty="0" smtClean="0">
                <a:solidFill>
                  <a:srgbClr val="FFFFFF"/>
                </a:solidFill>
              </a:rPr>
              <a:t>What activities do they do together?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600" b="0" dirty="0" smtClean="0">
                <a:solidFill>
                  <a:srgbClr val="FFFFFF"/>
                </a:solidFill>
              </a:rPr>
              <a:t>If this group were </a:t>
            </a:r>
            <a:r>
              <a:rPr lang="en-AU" sz="1600" b="0" dirty="0">
                <a:solidFill>
                  <a:srgbClr val="FFFFFF"/>
                </a:solidFill>
              </a:rPr>
              <a:t>given </a:t>
            </a:r>
            <a:r>
              <a:rPr lang="en-AU" sz="1600" b="0" dirty="0" smtClean="0">
                <a:solidFill>
                  <a:srgbClr val="FFFFFF"/>
                </a:solidFill>
              </a:rPr>
              <a:t>the land, </a:t>
            </a:r>
            <a:br>
              <a:rPr lang="en-AU" sz="1600" b="0" dirty="0" smtClean="0">
                <a:solidFill>
                  <a:srgbClr val="FFFFFF"/>
                </a:solidFill>
              </a:rPr>
            </a:br>
            <a:r>
              <a:rPr lang="en-AU" sz="1600" b="0" dirty="0" smtClean="0">
                <a:solidFill>
                  <a:srgbClr val="FFFFFF"/>
                </a:solidFill>
              </a:rPr>
              <a:t>what would they like to do with it?</a:t>
            </a:r>
            <a:endParaRPr lang="en-AU" sz="1600" b="0" dirty="0">
              <a:solidFill>
                <a:srgbClr val="FFFFFF"/>
              </a:solidFill>
            </a:endParaRPr>
          </a:p>
        </p:txBody>
      </p:sp>
      <p:pic>
        <p:nvPicPr>
          <p:cNvPr id="8194" name="Picture 2" descr="G:\8047_C2C\Civics Citizenship\Art\Community groups\CIC_Y03-06_Group_model_Airplane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3313727" y="1749778"/>
            <a:ext cx="5764421" cy="444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04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2C slideshow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C2C slideshow master template</Template>
  <TotalTime>1353</TotalTime>
  <Words>297</Words>
  <Application>Microsoft Macintosh PowerPoint</Application>
  <PresentationFormat>On-screen Show (4:3)</PresentationFormat>
  <Paragraphs>58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MS PGothic</vt:lpstr>
      <vt:lpstr>ＭＳ Ｐゴシック</vt:lpstr>
      <vt:lpstr>C2C slideshow master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GODFREY, Holly</dc:creator>
  <cp:lastModifiedBy>Belinda Mastroianni</cp:lastModifiedBy>
  <cp:revision>228</cp:revision>
  <cp:lastPrinted>2011-10-12T23:03:45Z</cp:lastPrinted>
  <dcterms:created xsi:type="dcterms:W3CDTF">2014-03-04T04:04:02Z</dcterms:created>
  <dcterms:modified xsi:type="dcterms:W3CDTF">2017-02-19T08:46:03Z</dcterms:modified>
</cp:coreProperties>
</file>